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Poppins" panose="00000500000000000000" pitchFamily="2" charset="-18"/>
      <p:regular r:id="rId16"/>
      <p:bold r:id="rId17"/>
    </p:embeddedFont>
    <p:embeddedFont>
      <p:font typeface="Poppins Bold" panose="00000800000000000000" charset="-18"/>
      <p:regular r:id="rId18"/>
    </p:embeddedFont>
    <p:embeddedFont>
      <p:font typeface="Poppins Medium" panose="00000600000000000000" pitchFamily="2" charset="-18"/>
      <p:regular r:id="rId19"/>
      <p: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22" autoAdjust="0"/>
  </p:normalViewPr>
  <p:slideViewPr>
    <p:cSldViewPr>
      <p:cViewPr varScale="1">
        <p:scale>
          <a:sx n="50" d="100"/>
          <a:sy n="50" d="100"/>
        </p:scale>
        <p:origin x="97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svacina@cdzostrava.cz" TargetMode="External"/><Relationship Id="rId2" Type="http://schemas.openxmlformats.org/officeDocument/2006/relationships/hyperlink" Target="http://www.acdz.cz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61638" y="5857123"/>
            <a:ext cx="5105802" cy="740016"/>
            <a:chOff x="0" y="0"/>
            <a:chExt cx="1344738" cy="19490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344738" cy="194901"/>
            </a:xfrm>
            <a:custGeom>
              <a:avLst/>
              <a:gdLst/>
              <a:ahLst/>
              <a:cxnLst/>
              <a:rect l="l" t="t" r="r" b="b"/>
              <a:pathLst>
                <a:path w="1344738" h="194901">
                  <a:moveTo>
                    <a:pt x="97451" y="0"/>
                  </a:moveTo>
                  <a:lnTo>
                    <a:pt x="1247287" y="0"/>
                  </a:lnTo>
                  <a:cubicBezTo>
                    <a:pt x="1273133" y="0"/>
                    <a:pt x="1297920" y="10267"/>
                    <a:pt x="1316195" y="28543"/>
                  </a:cubicBezTo>
                  <a:cubicBezTo>
                    <a:pt x="1334471" y="46818"/>
                    <a:pt x="1344738" y="71605"/>
                    <a:pt x="1344738" y="97451"/>
                  </a:cubicBezTo>
                  <a:lnTo>
                    <a:pt x="1344738" y="97451"/>
                  </a:lnTo>
                  <a:cubicBezTo>
                    <a:pt x="1344738" y="123296"/>
                    <a:pt x="1334471" y="148083"/>
                    <a:pt x="1316195" y="166359"/>
                  </a:cubicBezTo>
                  <a:cubicBezTo>
                    <a:pt x="1297920" y="184634"/>
                    <a:pt x="1273133" y="194901"/>
                    <a:pt x="1247287" y="194901"/>
                  </a:cubicBezTo>
                  <a:lnTo>
                    <a:pt x="97451" y="194901"/>
                  </a:lnTo>
                  <a:cubicBezTo>
                    <a:pt x="71605" y="194901"/>
                    <a:pt x="46818" y="184634"/>
                    <a:pt x="28543" y="166359"/>
                  </a:cubicBezTo>
                  <a:cubicBezTo>
                    <a:pt x="10267" y="148083"/>
                    <a:pt x="0" y="123296"/>
                    <a:pt x="0" y="97451"/>
                  </a:cubicBezTo>
                  <a:lnTo>
                    <a:pt x="0" y="97451"/>
                  </a:lnTo>
                  <a:cubicBezTo>
                    <a:pt x="0" y="71605"/>
                    <a:pt x="10267" y="46818"/>
                    <a:pt x="28543" y="28543"/>
                  </a:cubicBezTo>
                  <a:cubicBezTo>
                    <a:pt x="46818" y="10267"/>
                    <a:pt x="71605" y="0"/>
                    <a:pt x="9745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44738" cy="2330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15063" y="9461658"/>
            <a:ext cx="18518127" cy="798211"/>
            <a:chOff x="0" y="0"/>
            <a:chExt cx="4877202" cy="210228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877202" cy="210228"/>
            </a:xfrm>
            <a:custGeom>
              <a:avLst/>
              <a:gdLst/>
              <a:ahLst/>
              <a:cxnLst/>
              <a:rect l="l" t="t" r="r" b="b"/>
              <a:pathLst>
                <a:path w="4877202" h="210228">
                  <a:moveTo>
                    <a:pt x="0" y="0"/>
                  </a:moveTo>
                  <a:lnTo>
                    <a:pt x="4877202" y="0"/>
                  </a:lnTo>
                  <a:lnTo>
                    <a:pt x="4877202" y="210228"/>
                  </a:lnTo>
                  <a:lnTo>
                    <a:pt x="0" y="210228"/>
                  </a:lnTo>
                  <a:close/>
                </a:path>
              </a:pathLst>
            </a:custGeom>
            <a:gradFill rotWithShape="1">
              <a:gsLst>
                <a:gs pos="0">
                  <a:srgbClr val="0453B9">
                    <a:alpha val="100000"/>
                  </a:srgbClr>
                </a:gs>
                <a:gs pos="100000">
                  <a:srgbClr val="3881DF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877202" cy="276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20"/>
                </a:lnSpc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331158" y="2952599"/>
            <a:ext cx="16271042" cy="22467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cs-CZ" sz="73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Integrovaný sociálně-zdravotní přístup v praxi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665380" y="5895496"/>
            <a:ext cx="8015880" cy="548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2"/>
              </a:lnSpc>
              <a:spcBef>
                <a:spcPct val="0"/>
              </a:spcBef>
            </a:pPr>
            <a:r>
              <a:rPr lang="cs-CZ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Mgr. Gracián Svačina</a:t>
            </a:r>
            <a:endParaRPr lang="en-US" sz="3216" b="1" dirty="0">
              <a:solidFill>
                <a:srgbClr val="00000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361638" y="7946750"/>
            <a:ext cx="5105802" cy="415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4"/>
              </a:lnSpc>
              <a:spcBef>
                <a:spcPct val="0"/>
              </a:spcBef>
            </a:pP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12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202</a:t>
            </a: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v </a:t>
            </a:r>
            <a:r>
              <a:rPr lang="en-US" sz="246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Praze</a:t>
            </a:r>
            <a:endParaRPr lang="en-US" sz="246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361638" y="8295616"/>
            <a:ext cx="7966940" cy="583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75"/>
              </a:lnSpc>
              <a:spcBef>
                <a:spcPct val="0"/>
              </a:spcBef>
            </a:pPr>
            <a:r>
              <a:rPr lang="en-US" sz="3268" b="1" spc="-65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Nástroje efektivity sociálních služeb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607279" y="9607996"/>
            <a:ext cx="17442596" cy="39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5" name="Obrázek 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927DA52-A31F-C20E-5D94-D315300CEA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6" name="Obrázek 5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BC1BBF9E-EE31-727B-8769-412575704C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2000" y="1866613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66800" y="1926903"/>
            <a:ext cx="11716187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Děkuji za pozornost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30460" y="3521053"/>
            <a:ext cx="14685740" cy="2831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Mgr. Gracián Svačina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Aliance Center duševního zdraví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www.acdz.cz</a:t>
            </a: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indent="-457200"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Centrum duševního zdraví Ostrava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gsvacina@cdzostrava.cz</a:t>
            </a: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endParaRPr lang="cs-CZ" sz="2800" b="1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7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737610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11411387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Proč integrovaný přístup?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95400" y="4381500"/>
            <a:ext cx="9323116" cy="9012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640"/>
              </a:lnSpc>
              <a:spcBef>
                <a:spcPct val="0"/>
              </a:spcBef>
            </a:pPr>
            <a:endParaRPr lang="cs-CZ" sz="26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id="{11AC872A-A1E1-41F4-B47C-EED23B783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01" y="4128393"/>
            <a:ext cx="1341425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cs-CZ" alt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Fragmentace služeb vede k neefektivní a nekoordinované péči.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cs-CZ" alt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Duševní onemocnění ovlivňuje zdravotní, sociální i pracovní fungování člověka.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cs-CZ" alt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cs-CZ" alt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cs-CZ" alt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Integrovaný model přispívá ke kontinuitě péče a zlepšení kvality života klientů</a:t>
            </a:r>
            <a:r>
              <a:rPr kumimoji="0" lang="cs-CZ" altLang="cs-CZ" sz="2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-18"/>
                <a:cs typeface="Poppins" panose="00000500000000000000" pitchFamily="2" charset="-1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613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457201" y="1948645"/>
            <a:ext cx="12801600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Co jsou Centra duševního zdraví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90212" y="3521053"/>
            <a:ext cx="10801787" cy="40405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Charakteristika CDZ: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Komunitní služby propojující zdravotní a sociální péči.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Multidisciplinární tým.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Zaměření na zotavení (</a:t>
            </a:r>
            <a:r>
              <a:rPr lang="cs-CZ" sz="2600" dirty="0" err="1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recovery</a:t>
            </a: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 a život v přirozeném prostředí. </a:t>
            </a:r>
          </a:p>
          <a:p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Cíle CDZ: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Prevence hospitalizací.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Podpora samostatnosti klientů.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Zajištění kontinuity péče. 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49481" y="1699415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8051835" cy="10018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Multidisciplinární tým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90213" y="3521053"/>
            <a:ext cx="9323116" cy="5240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indent="-457200">
              <a:buFont typeface="Arial" panose="020B0604020202020204" pitchFamily="34" charset="0"/>
              <a:buChar char="•"/>
            </a:pPr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Složení týmu</a:t>
            </a: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: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Psychiatr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Psycholog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Psychiatrická sestra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Sociální pracovník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Case manager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Peer konzultant </a:t>
            </a:r>
          </a:p>
          <a:p>
            <a:pPr indent="-457200"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Přínosy </a:t>
            </a:r>
            <a:r>
              <a:rPr lang="cs-CZ" sz="2600" b="1" dirty="0" err="1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multidisciplinarity</a:t>
            </a:r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: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Komplexní pohled na potřeby klienta.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Sdílení kompetencí.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Efektivní rozhodování.</a:t>
            </a:r>
          </a:p>
          <a:p>
            <a:pPr algn="just">
              <a:lnSpc>
                <a:spcPts val="3640"/>
              </a:lnSpc>
              <a:spcBef>
                <a:spcPct val="0"/>
              </a:spcBef>
            </a:pPr>
            <a:r>
              <a:rPr lang="en-US" sz="26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0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49481" y="1699415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11716187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Koordinace péče o klienta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90213" y="3521053"/>
            <a:ext cx="9323116" cy="5232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endParaRPr lang="cs-CZ" sz="2800" b="1" dirty="0"/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Role case managera: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Hlavní koordinátor péče.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Tvorba a aktualizace individuálního plánu.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Propojování služeb.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Podpora klienta v přirozeném prostředí. </a:t>
            </a:r>
          </a:p>
          <a:p>
            <a:pPr indent="-457200"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indent="-457200"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Nástroje koordinace: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Individuální plán péče.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Pravidelné týmové porady.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Sdílená dokumentace.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Terénní práce.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1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49481" y="1699415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11716187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it-IT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Integrovaný model péče v praxi</a:t>
            </a:r>
            <a:endParaRPr lang="cs-CZ" sz="54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90212" y="3521053"/>
            <a:ext cx="13468787" cy="60631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cs-CZ" sz="2800" b="1" dirty="0"/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Schéma spolupráce: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Lůžková psychiatrická péče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Ambulantní psychiatrie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Sociální služby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Praktický lékař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Rodina a přirozené prostředí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Komunitní zdroje (bydlení, zaměstnání, vzdělávání) </a:t>
            </a:r>
          </a:p>
          <a:p>
            <a:pPr indent="-457200">
              <a:buFont typeface="Arial" panose="020B0604020202020204" pitchFamily="34" charset="0"/>
              <a:buChar char="•"/>
            </a:pPr>
            <a:endParaRPr lang="cs-CZ" sz="26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Klíčové principy: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Kontinuita péče.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Dostupnost.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Individualizace podpory.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 err="1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Recovery</a:t>
            </a: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orientace. 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30459" y="1972962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11716187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Případová studie (kazuistika)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30460" y="3521053"/>
            <a:ext cx="14685740" cy="6001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Klient: Muž, 35 let, diagnóza schizofrenie</a:t>
            </a:r>
            <a:b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</a:br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Výchozí situace: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Opakované hospitalizace, Ztráta zaměstnání a bydlení. Sociální izolace. </a:t>
            </a:r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Intervence CDZ: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Intenzivní case management. Spolupráce s psychiatrickou nemocnicí. Podpora bydlení a zaměstnání. Zapojení rodiny a peer konzultanta. </a:t>
            </a:r>
          </a:p>
          <a:p>
            <a:endParaRPr lang="cs-CZ" sz="26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endParaRPr lang="cs-CZ" sz="26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Výsledek:</a:t>
            </a:r>
          </a:p>
          <a:p>
            <a:endParaRPr lang="cs-CZ" sz="26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Stabilizace zdravotního stavu.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Samostatné bydlení.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Návrat na pracovní trh.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Snížení počtu hospitalizací.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96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4890" y="1836429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66800" y="1926903"/>
            <a:ext cx="11716187" cy="1001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Přínosy integrovaného přístupu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30460" y="3521053"/>
            <a:ext cx="14685740" cy="5601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Pro klienta: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Lepší kvalita života.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Vyšší míra samostatnosti.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Kontinuita péče. </a:t>
            </a:r>
          </a:p>
          <a:p>
            <a:endParaRPr lang="cs-CZ" sz="26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Pro systém: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Snížení nákladů na hospitalizace.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Efektivnější využití zdrojů.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Lepší koordinace služeb. </a:t>
            </a:r>
          </a:p>
          <a:p>
            <a:endParaRPr lang="cs-CZ" sz="2600" b="1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r>
              <a:rPr lang="cs-CZ" sz="26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Pro odborníky: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Sdílení kompetencí.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Profesní podpora.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Vyšší efektivita práce.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641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4890" y="1836429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66800" y="1926903"/>
            <a:ext cx="11716187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Doporučení pro praxi a systém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30460" y="3521053"/>
            <a:ext cx="14685740" cy="2000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indent="-457200"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000000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Posílení legislativní podpory integrace péče.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Standardizace role case managera.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Podpora multidisciplinární spolupráce. 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Rozvoj vzdělávání pracovníků.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88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538</Words>
  <Application>Microsoft Office PowerPoint</Application>
  <PresentationFormat>Vlastní</PresentationFormat>
  <Paragraphs>121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Poppins</vt:lpstr>
      <vt:lpstr>Poppins Bold</vt:lpstr>
      <vt:lpstr>Arial</vt:lpstr>
      <vt:lpstr>Calibri</vt:lpstr>
      <vt:lpstr>Poppins Medium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návrhu Text odstavce</dc:title>
  <dc:creator>Jana Dvouletá</dc:creator>
  <cp:lastModifiedBy>Gracián Svačina</cp:lastModifiedBy>
  <cp:revision>8</cp:revision>
  <dcterms:created xsi:type="dcterms:W3CDTF">2006-08-16T00:00:00Z</dcterms:created>
  <dcterms:modified xsi:type="dcterms:W3CDTF">2026-04-12T21:19:35Z</dcterms:modified>
  <dc:identifier>DAGywRX9yuc</dc:identifier>
</cp:coreProperties>
</file>